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Fira Code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FiraCode-bold.fntdata"/><Relationship Id="rId10" Type="http://schemas.openxmlformats.org/officeDocument/2006/relationships/slide" Target="slides/slide4.xml"/><Relationship Id="rId21" Type="http://schemas.openxmlformats.org/officeDocument/2006/relationships/font" Target="fonts/FiraCod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464cbb822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7464cbb822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55ecaa89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755ecaa89b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5644445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756444451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5644445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756444451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7464cbb822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7464cbb822_2_3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7464cbb822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7464cbb822_2_4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464cbb822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7464cbb822_2_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464cbb822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7464cbb822_2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464cbb822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7464cbb822_2_1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55ecaa89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755ecaa89b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55ecaa89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Most are students suggesting that they are studying either their Masters or Bachelors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g3755ecaa89b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55ecaa89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755ecaa89b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755ecaa89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755ecaa89b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55ecaa89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755ecaa89b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 amt="26000"/>
          </a:blip>
          <a:srcRect b="7813" l="32106" r="0" t="7813"/>
          <a:stretch/>
        </p:blipFill>
        <p:spPr>
          <a:xfrm>
            <a:off x="2935799" y="0"/>
            <a:ext cx="62081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 rot="-5400000">
            <a:off x="-395448" y="-4079102"/>
            <a:ext cx="6709449" cy="12973254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grpSp>
        <p:nvGrpSpPr>
          <p:cNvPr id="131" name="Google Shape;131;p25"/>
          <p:cNvGrpSpPr/>
          <p:nvPr/>
        </p:nvGrpSpPr>
        <p:grpSpPr>
          <a:xfrm>
            <a:off x="-1" y="230998"/>
            <a:ext cx="8948959" cy="494389"/>
            <a:chOff x="-847235" y="-192881"/>
            <a:chExt cx="23863891" cy="1318371"/>
          </a:xfrm>
        </p:grpSpPr>
        <p:grpSp>
          <p:nvGrpSpPr>
            <p:cNvPr id="132" name="Google Shape;132;p25"/>
            <p:cNvGrpSpPr/>
            <p:nvPr/>
          </p:nvGrpSpPr>
          <p:grpSpPr>
            <a:xfrm>
              <a:off x="0" y="-192881"/>
              <a:ext cx="23016656" cy="1318371"/>
              <a:chOff x="0" y="-38100"/>
              <a:chExt cx="4546500" cy="260419"/>
            </a:xfrm>
          </p:grpSpPr>
          <p:sp>
            <p:nvSpPr>
              <p:cNvPr id="133" name="Google Shape;133;p25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5"/>
              <p:cNvSpPr txBox="1"/>
              <p:nvPr/>
            </p:nvSpPr>
            <p:spPr>
              <a:xfrm>
                <a:off x="0" y="-38100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899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5" name="Google Shape;135;p25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25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25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8" name="Google Shape;138;p25"/>
            <p:cNvSpPr txBox="1"/>
            <p:nvPr/>
          </p:nvSpPr>
          <p:spPr>
            <a:xfrm>
              <a:off x="-847235" y="222812"/>
              <a:ext cx="1414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99" u="none" cap="none" strike="noStrike">
                  <a:solidFill>
                    <a:srgbClr val="38B6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" sz="1499">
                  <a:solidFill>
                    <a:srgbClr val="38B6FF"/>
                  </a:solidFill>
                  <a:latin typeface="Fira Code"/>
                  <a:ea typeface="Fira Code"/>
                  <a:cs typeface="Fira Code"/>
                  <a:sym typeface="Fira Code"/>
                </a:rPr>
                <a:t>General_Assembly</a:t>
              </a:r>
              <a:r>
                <a:rPr b="0" i="0" lang="en" sz="1499" u="none" cap="none" strike="noStrike">
                  <a:solidFill>
                    <a:srgbClr val="38B6FF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r>
                <a:rPr b="0" i="0" lang="en" sz="1499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   </a:t>
              </a:r>
              <a:r>
                <a:rPr b="0" i="0" lang="en" sz="1499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" sz="1499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EDA_project</a:t>
              </a:r>
              <a:r>
                <a:rPr b="0" i="0" lang="en" sz="1499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endParaRPr sz="799"/>
            </a:p>
          </p:txBody>
        </p:sp>
      </p:grpSp>
      <p:sp>
        <p:nvSpPr>
          <p:cNvPr id="139" name="Google Shape;139;p25"/>
          <p:cNvSpPr txBox="1"/>
          <p:nvPr/>
        </p:nvSpPr>
        <p:spPr>
          <a:xfrm>
            <a:off x="478850" y="1265725"/>
            <a:ext cx="36468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`</a:t>
            </a:r>
            <a:r>
              <a:rPr lang="en" sz="3700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2021</a:t>
            </a:r>
            <a:r>
              <a:rPr lang="en" sz="37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 Kaggle Survey </a:t>
            </a:r>
            <a:r>
              <a:rPr b="1" lang="en" sz="3700">
                <a:solidFill>
                  <a:srgbClr val="FFC535"/>
                </a:solidFill>
                <a:latin typeface="Fira Code"/>
                <a:ea typeface="Fira Code"/>
                <a:cs typeface="Fira Code"/>
                <a:sym typeface="Fira Code"/>
              </a:rPr>
              <a:t>Analysis</a:t>
            </a:r>
            <a:r>
              <a:rPr lang="en" sz="37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`</a:t>
            </a:r>
            <a:endParaRPr sz="700">
              <a:solidFill>
                <a:srgbClr val="FF5858"/>
              </a:solidFill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09757" y="4089668"/>
            <a:ext cx="1697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Here your text</a:t>
            </a:r>
            <a:endParaRPr sz="700"/>
          </a:p>
        </p:txBody>
      </p:sp>
      <p:sp>
        <p:nvSpPr>
          <p:cNvPr id="141" name="Google Shape;141;p25"/>
          <p:cNvSpPr txBox="1"/>
          <p:nvPr/>
        </p:nvSpPr>
        <p:spPr>
          <a:xfrm>
            <a:off x="577200" y="3970275"/>
            <a:ext cx="354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`Done by`</a:t>
            </a:r>
            <a:r>
              <a:rPr b="1" lang="en" sz="15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 : </a:t>
            </a: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Zainab Alhashemi, Ali Raza, Ali Kashkool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42" name="Google Shape;142;p25"/>
          <p:cNvCxnSpPr/>
          <p:nvPr/>
        </p:nvCxnSpPr>
        <p:spPr>
          <a:xfrm>
            <a:off x="8002755" y="4898652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/>
          <p:nvPr/>
        </p:nvSpPr>
        <p:spPr>
          <a:xfrm rot="-5400000">
            <a:off x="781978" y="-3091435"/>
            <a:ext cx="5963955" cy="11166265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grpSp>
        <p:nvGrpSpPr>
          <p:cNvPr id="338" name="Google Shape;338;p34"/>
          <p:cNvGrpSpPr/>
          <p:nvPr/>
        </p:nvGrpSpPr>
        <p:grpSpPr>
          <a:xfrm>
            <a:off x="317713" y="230990"/>
            <a:ext cx="8631246" cy="494389"/>
            <a:chOff x="0" y="-192881"/>
            <a:chExt cx="23016656" cy="1318371"/>
          </a:xfrm>
        </p:grpSpPr>
        <p:grpSp>
          <p:nvGrpSpPr>
            <p:cNvPr id="339" name="Google Shape;339;p34"/>
            <p:cNvGrpSpPr/>
            <p:nvPr/>
          </p:nvGrpSpPr>
          <p:grpSpPr>
            <a:xfrm>
              <a:off x="0" y="-192881"/>
              <a:ext cx="23016656" cy="1318371"/>
              <a:chOff x="0" y="-38100"/>
              <a:chExt cx="4546500" cy="260419"/>
            </a:xfrm>
          </p:grpSpPr>
          <p:sp>
            <p:nvSpPr>
              <p:cNvPr id="340" name="Google Shape;340;p34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4"/>
              <p:cNvSpPr txBox="1"/>
              <p:nvPr/>
            </p:nvSpPr>
            <p:spPr>
              <a:xfrm>
                <a:off x="0" y="-38100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42" name="Google Shape;342;p34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34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34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45" name="Google Shape;345;p34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6" name="Google Shape;346;p34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  <p:sp>
        <p:nvSpPr>
          <p:cNvPr id="347" name="Google Shape;347;p34"/>
          <p:cNvSpPr txBox="1"/>
          <p:nvPr/>
        </p:nvSpPr>
        <p:spPr>
          <a:xfrm>
            <a:off x="515050" y="815450"/>
            <a:ext cx="843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C535"/>
                </a:solidFill>
                <a:latin typeface="Fira Code"/>
                <a:ea typeface="Fira Code"/>
                <a:cs typeface="Fira Code"/>
                <a:sym typeface="Fira Code"/>
              </a:rPr>
              <a:t>`Top 5</a:t>
            </a: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Salary Ranges</a:t>
            </a:r>
            <a:endParaRPr b="1" sz="2900">
              <a:solidFill>
                <a:srgbClr val="FFC535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515050" y="4255975"/>
            <a:ext cx="8539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Since most users are students their yearly income is</a:t>
            </a:r>
            <a:r>
              <a:rPr lang="en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 from $0-999</a:t>
            </a:r>
            <a:endParaRPr>
              <a:solidFill>
                <a:srgbClr val="7ED9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Second highest income of users is</a:t>
            </a:r>
            <a:r>
              <a:rPr lang="en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 $30,000-$39,000 per year (2.5-3.25K per month)</a:t>
            </a:r>
            <a:endParaRPr>
              <a:solidFill>
                <a:srgbClr val="7ED95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descr="nb_image_11.png" id="349" name="Google Shape;34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038" y="1328875"/>
            <a:ext cx="6715924" cy="28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/>
          <p:nvPr/>
        </p:nvSpPr>
        <p:spPr>
          <a:xfrm rot="-5400000">
            <a:off x="781978" y="-3091435"/>
            <a:ext cx="5963955" cy="11166265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grpSp>
        <p:nvGrpSpPr>
          <p:cNvPr id="355" name="Google Shape;355;p35"/>
          <p:cNvGrpSpPr/>
          <p:nvPr/>
        </p:nvGrpSpPr>
        <p:grpSpPr>
          <a:xfrm>
            <a:off x="317713" y="230990"/>
            <a:ext cx="8631246" cy="494389"/>
            <a:chOff x="0" y="-192881"/>
            <a:chExt cx="23016656" cy="1318371"/>
          </a:xfrm>
        </p:grpSpPr>
        <p:grpSp>
          <p:nvGrpSpPr>
            <p:cNvPr id="356" name="Google Shape;356;p35"/>
            <p:cNvGrpSpPr/>
            <p:nvPr/>
          </p:nvGrpSpPr>
          <p:grpSpPr>
            <a:xfrm>
              <a:off x="0" y="-192881"/>
              <a:ext cx="23016656" cy="1318371"/>
              <a:chOff x="0" y="-38100"/>
              <a:chExt cx="4546500" cy="260419"/>
            </a:xfrm>
          </p:grpSpPr>
          <p:sp>
            <p:nvSpPr>
              <p:cNvPr id="357" name="Google Shape;357;p35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5"/>
              <p:cNvSpPr txBox="1"/>
              <p:nvPr/>
            </p:nvSpPr>
            <p:spPr>
              <a:xfrm>
                <a:off x="0" y="-38100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59" name="Google Shape;359;p35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35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35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62" name="Google Shape;362;p35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3" name="Google Shape;363;p35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  <p:sp>
        <p:nvSpPr>
          <p:cNvPr id="364" name="Google Shape;364;p35"/>
          <p:cNvSpPr txBox="1"/>
          <p:nvPr/>
        </p:nvSpPr>
        <p:spPr>
          <a:xfrm>
            <a:off x="515050" y="815450"/>
            <a:ext cx="843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Salary Ranges </a:t>
            </a:r>
            <a:r>
              <a:rPr b="1" lang="en" sz="2900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&amp; </a:t>
            </a: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Job Titles</a:t>
            </a:r>
            <a:endParaRPr b="1" sz="2900">
              <a:solidFill>
                <a:srgbClr val="FFC535"/>
              </a:solidFill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302400" y="4185550"/>
            <a:ext cx="8539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This chart demonstrates that in all salary ranges, data </a:t>
            </a: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scientists</a:t>
            </a: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are more than software engineers suggesting that data science is more demanding. 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descr="nb_image_13.png" id="366" name="Google Shape;36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323" y="1351919"/>
            <a:ext cx="7094390" cy="26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/>
          <p:nvPr/>
        </p:nvSpPr>
        <p:spPr>
          <a:xfrm rot="-5400000">
            <a:off x="781978" y="-3091435"/>
            <a:ext cx="5963955" cy="11166265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grpSp>
        <p:nvGrpSpPr>
          <p:cNvPr id="372" name="Google Shape;372;p36"/>
          <p:cNvGrpSpPr/>
          <p:nvPr/>
        </p:nvGrpSpPr>
        <p:grpSpPr>
          <a:xfrm>
            <a:off x="317713" y="230990"/>
            <a:ext cx="8631246" cy="494389"/>
            <a:chOff x="0" y="-192881"/>
            <a:chExt cx="23016656" cy="1318371"/>
          </a:xfrm>
        </p:grpSpPr>
        <p:grpSp>
          <p:nvGrpSpPr>
            <p:cNvPr id="373" name="Google Shape;373;p36"/>
            <p:cNvGrpSpPr/>
            <p:nvPr/>
          </p:nvGrpSpPr>
          <p:grpSpPr>
            <a:xfrm>
              <a:off x="0" y="-192881"/>
              <a:ext cx="23016656" cy="1318371"/>
              <a:chOff x="0" y="-38100"/>
              <a:chExt cx="4546500" cy="260419"/>
            </a:xfrm>
          </p:grpSpPr>
          <p:sp>
            <p:nvSpPr>
              <p:cNvPr id="374" name="Google Shape;374;p36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6"/>
              <p:cNvSpPr txBox="1"/>
              <p:nvPr/>
            </p:nvSpPr>
            <p:spPr>
              <a:xfrm>
                <a:off x="0" y="-38100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6" name="Google Shape;376;p36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6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79" name="Google Shape;379;p36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0" name="Google Shape;380;p36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  <p:sp>
        <p:nvSpPr>
          <p:cNvPr id="381" name="Google Shape;381;p36"/>
          <p:cNvSpPr txBox="1"/>
          <p:nvPr/>
        </p:nvSpPr>
        <p:spPr>
          <a:xfrm>
            <a:off x="317725" y="815450"/>
            <a:ext cx="863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Most </a:t>
            </a:r>
            <a:r>
              <a:rPr b="1" lang="en" sz="29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&lt;3</a:t>
            </a: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programming Languages</a:t>
            </a:r>
            <a:endParaRPr b="1" sz="2900">
              <a:solidFill>
                <a:srgbClr val="FFC535"/>
              </a:solidFill>
            </a:endParaRPr>
          </a:p>
        </p:txBody>
      </p:sp>
      <p:pic>
        <p:nvPicPr>
          <p:cNvPr descr="nb_image_15.png" id="382" name="Google Shape;38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4200" y="1447412"/>
            <a:ext cx="6667400" cy="3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/>
          <p:nvPr/>
        </p:nvSpPr>
        <p:spPr>
          <a:xfrm>
            <a:off x="652350" y="3034050"/>
            <a:ext cx="1095300" cy="1680300"/>
          </a:xfrm>
          <a:prstGeom prst="roundRect">
            <a:avLst>
              <a:gd fmla="val 27676" name="adj"/>
            </a:avLst>
          </a:prstGeom>
          <a:solidFill>
            <a:srgbClr val="FFC535"/>
          </a:solidFill>
          <a:ln cap="flat" cmpd="sng" w="9525">
            <a:solidFill>
              <a:srgbClr val="FFC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5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868500" y="3163050"/>
            <a:ext cx="663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Python </a:t>
            </a:r>
            <a:endParaRPr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SQL</a:t>
            </a:r>
            <a:endParaRPr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C++</a:t>
            </a:r>
            <a:endParaRPr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 </a:t>
            </a:r>
            <a:endParaRPr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Java</a:t>
            </a:r>
            <a:endParaRPr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5">
            <a:alphaModFix/>
          </a:blip>
          <a:srcRect b="11063" l="0" r="0" t="0"/>
          <a:stretch/>
        </p:blipFill>
        <p:spPr>
          <a:xfrm>
            <a:off x="325300" y="1307799"/>
            <a:ext cx="1749393" cy="168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/>
          <p:nvPr/>
        </p:nvSpPr>
        <p:spPr>
          <a:xfrm>
            <a:off x="6458655" y="1201488"/>
            <a:ext cx="2170995" cy="3225004"/>
          </a:xfrm>
          <a:custGeom>
            <a:rect b="b" l="l" r="r" t="t"/>
            <a:pathLst>
              <a:path extrusionOk="0" h="6450008" w="4341989">
                <a:moveTo>
                  <a:pt x="0" y="0"/>
                </a:moveTo>
                <a:lnTo>
                  <a:pt x="4341989" y="0"/>
                </a:lnTo>
                <a:lnTo>
                  <a:pt x="4341989" y="6450008"/>
                </a:lnTo>
                <a:lnTo>
                  <a:pt x="0" y="6450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37"/>
          <p:cNvSpPr/>
          <p:nvPr/>
        </p:nvSpPr>
        <p:spPr>
          <a:xfrm rot="-5400000">
            <a:off x="1651328" y="-2471782"/>
            <a:ext cx="5963955" cy="9266610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7206" l="0" r="0" t="-7206"/>
            </a:stretch>
          </a:blipFill>
          <a:ln>
            <a:noFill/>
          </a:ln>
        </p:spPr>
      </p:sp>
      <p:grpSp>
        <p:nvGrpSpPr>
          <p:cNvPr id="392" name="Google Shape;392;p37"/>
          <p:cNvGrpSpPr/>
          <p:nvPr/>
        </p:nvGrpSpPr>
        <p:grpSpPr>
          <a:xfrm>
            <a:off x="317713" y="230990"/>
            <a:ext cx="8631184" cy="494390"/>
            <a:chOff x="0" y="-192881"/>
            <a:chExt cx="23016491" cy="1318371"/>
          </a:xfrm>
        </p:grpSpPr>
        <p:grpSp>
          <p:nvGrpSpPr>
            <p:cNvPr id="393" name="Google Shape;393;p37"/>
            <p:cNvGrpSpPr/>
            <p:nvPr/>
          </p:nvGrpSpPr>
          <p:grpSpPr>
            <a:xfrm>
              <a:off x="0" y="-192881"/>
              <a:ext cx="23016491" cy="1318371"/>
              <a:chOff x="0" y="-38100"/>
              <a:chExt cx="4546467" cy="260419"/>
            </a:xfrm>
          </p:grpSpPr>
          <p:sp>
            <p:nvSpPr>
              <p:cNvPr id="394" name="Google Shape;394;p37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7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96" name="Google Shape;396;p37"/>
            <p:cNvCxnSpPr/>
            <p:nvPr/>
          </p:nvCxnSpPr>
          <p:spPr>
            <a:xfrm>
              <a:off x="22130073" y="368470"/>
              <a:ext cx="350965" cy="383162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37"/>
            <p:cNvCxnSpPr/>
            <p:nvPr/>
          </p:nvCxnSpPr>
          <p:spPr>
            <a:xfrm flipH="1">
              <a:off x="22130073" y="377728"/>
              <a:ext cx="339363" cy="373904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37"/>
            <p:cNvCxnSpPr/>
            <p:nvPr/>
          </p:nvCxnSpPr>
          <p:spPr>
            <a:xfrm>
              <a:off x="20624713" y="560051"/>
              <a:ext cx="501367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9" name="Google Shape;399;p37"/>
          <p:cNvSpPr txBox="1"/>
          <p:nvPr/>
        </p:nvSpPr>
        <p:spPr>
          <a:xfrm>
            <a:off x="1421150" y="1011449"/>
            <a:ext cx="642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‘Recommendation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1468725" y="1955050"/>
            <a:ext cx="4816200" cy="20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Fira Code"/>
              <a:buChar char="-"/>
            </a:pPr>
            <a:r>
              <a:rPr lang="en" sz="17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Take your </a:t>
            </a:r>
            <a:r>
              <a:rPr lang="en" sz="1700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Masters Degree</a:t>
            </a:r>
            <a:endParaRPr sz="1700">
              <a:solidFill>
                <a:srgbClr val="7ED9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6550" lvl="0" marL="45720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Fira Code"/>
              <a:buChar char="-"/>
            </a:pPr>
            <a:r>
              <a:rPr lang="en" sz="1700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Invest </a:t>
            </a:r>
            <a:r>
              <a:rPr lang="en" sz="17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in Data science or software engineering</a:t>
            </a:r>
            <a:endParaRPr sz="17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6550" lvl="0" marL="45720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Fira Code"/>
              <a:buChar char="-"/>
            </a:pPr>
            <a:r>
              <a:rPr lang="en" sz="17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Working with data is </a:t>
            </a:r>
            <a:r>
              <a:rPr lang="en" sz="1700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not limited </a:t>
            </a:r>
            <a:r>
              <a:rPr lang="en" sz="17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to one sector/industry</a:t>
            </a:r>
            <a:endParaRPr sz="17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6550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Fira Code"/>
              <a:buChar char="-"/>
            </a:pPr>
            <a:r>
              <a:rPr lang="en" sz="17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You can start with </a:t>
            </a:r>
            <a:r>
              <a:rPr lang="en" sz="1700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Python</a:t>
            </a:r>
            <a:r>
              <a:rPr lang="en" sz="17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7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01" name="Google Shape;401;p37"/>
          <p:cNvCxnSpPr/>
          <p:nvPr/>
        </p:nvCxnSpPr>
        <p:spPr>
          <a:xfrm>
            <a:off x="8002830" y="4899927"/>
            <a:ext cx="94606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402" name="Google Shape;402;p37"/>
          <p:cNvGrpSpPr/>
          <p:nvPr/>
        </p:nvGrpSpPr>
        <p:grpSpPr>
          <a:xfrm>
            <a:off x="514347" y="982831"/>
            <a:ext cx="954372" cy="654659"/>
            <a:chOff x="514272" y="3131169"/>
            <a:chExt cx="954372" cy="654659"/>
          </a:xfrm>
        </p:grpSpPr>
        <p:sp>
          <p:nvSpPr>
            <p:cNvPr id="403" name="Google Shape;403;p37"/>
            <p:cNvSpPr txBox="1"/>
            <p:nvPr/>
          </p:nvSpPr>
          <p:spPr>
            <a:xfrm>
              <a:off x="698895" y="3148463"/>
              <a:ext cx="585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700" u="none" cap="none" strike="noStrike">
                  <a:solidFill>
                    <a:srgbClr val="7ED957"/>
                  </a:solidFill>
                  <a:latin typeface="Fira Code"/>
                  <a:ea typeface="Fira Code"/>
                  <a:cs typeface="Fira Code"/>
                  <a:sym typeface="Fira Code"/>
                </a:rPr>
                <a:t>03</a:t>
              </a:r>
              <a:endParaRPr sz="700"/>
            </a:p>
          </p:txBody>
        </p:sp>
        <p:sp>
          <p:nvSpPr>
            <p:cNvPr id="404" name="Google Shape;404;p37"/>
            <p:cNvSpPr txBox="1"/>
            <p:nvPr/>
          </p:nvSpPr>
          <p:spPr>
            <a:xfrm>
              <a:off x="1189344" y="3131168"/>
              <a:ext cx="279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700" u="none" cap="none" strike="noStrike">
                  <a:solidFill>
                    <a:srgbClr val="7ED957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700">
                <a:solidFill>
                  <a:srgbClr val="7ED957"/>
                </a:solidFill>
              </a:endParaRPr>
            </a:p>
          </p:txBody>
        </p:sp>
        <p:sp>
          <p:nvSpPr>
            <p:cNvPr id="405" name="Google Shape;405;p37"/>
            <p:cNvSpPr txBox="1"/>
            <p:nvPr/>
          </p:nvSpPr>
          <p:spPr>
            <a:xfrm rot="10800000">
              <a:off x="514272" y="3216428"/>
              <a:ext cx="279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700" u="none" cap="none" strike="noStrike">
                  <a:solidFill>
                    <a:srgbClr val="7ED957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700">
                <a:solidFill>
                  <a:srgbClr val="7ED957"/>
                </a:solidFill>
              </a:endParaRPr>
            </a:p>
          </p:txBody>
        </p:sp>
      </p:grpSp>
      <p:sp>
        <p:nvSpPr>
          <p:cNvPr id="406" name="Google Shape;406;p37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/>
          <p:nvPr/>
        </p:nvSpPr>
        <p:spPr>
          <a:xfrm>
            <a:off x="5597659" y="1205993"/>
            <a:ext cx="2675007" cy="3174297"/>
          </a:xfrm>
          <a:custGeom>
            <a:rect b="b" l="l" r="r" t="t"/>
            <a:pathLst>
              <a:path extrusionOk="0" h="6348594" w="5350013">
                <a:moveTo>
                  <a:pt x="0" y="0"/>
                </a:moveTo>
                <a:lnTo>
                  <a:pt x="5350013" y="0"/>
                </a:lnTo>
                <a:lnTo>
                  <a:pt x="5350013" y="6348594"/>
                </a:lnTo>
                <a:lnTo>
                  <a:pt x="0" y="6348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38"/>
          <p:cNvSpPr/>
          <p:nvPr/>
        </p:nvSpPr>
        <p:spPr>
          <a:xfrm rot="5400000">
            <a:off x="1651328" y="-1854421"/>
            <a:ext cx="5963955" cy="9266610"/>
          </a:xfrm>
          <a:custGeom>
            <a:rect b="b" l="l" r="r" t="t"/>
            <a:pathLst>
              <a:path extrusionOk="0" h="18533220" w="11927910">
                <a:moveTo>
                  <a:pt x="11927910" y="18533220"/>
                </a:moveTo>
                <a:lnTo>
                  <a:pt x="0" y="18533220"/>
                </a:lnTo>
                <a:lnTo>
                  <a:pt x="0" y="0"/>
                </a:lnTo>
                <a:lnTo>
                  <a:pt x="11927910" y="0"/>
                </a:lnTo>
                <a:lnTo>
                  <a:pt x="11927910" y="1853322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7206" l="0" r="0" t="-7206"/>
            </a:stretch>
          </a:blipFill>
          <a:ln>
            <a:noFill/>
          </a:ln>
        </p:spPr>
      </p:sp>
      <p:grpSp>
        <p:nvGrpSpPr>
          <p:cNvPr id="413" name="Google Shape;413;p38"/>
          <p:cNvGrpSpPr/>
          <p:nvPr/>
        </p:nvGrpSpPr>
        <p:grpSpPr>
          <a:xfrm>
            <a:off x="317713" y="230990"/>
            <a:ext cx="8631184" cy="494390"/>
            <a:chOff x="0" y="-192881"/>
            <a:chExt cx="23016491" cy="1318371"/>
          </a:xfrm>
        </p:grpSpPr>
        <p:grpSp>
          <p:nvGrpSpPr>
            <p:cNvPr id="414" name="Google Shape;414;p38"/>
            <p:cNvGrpSpPr/>
            <p:nvPr/>
          </p:nvGrpSpPr>
          <p:grpSpPr>
            <a:xfrm>
              <a:off x="0" y="-192881"/>
              <a:ext cx="23016491" cy="1318371"/>
              <a:chOff x="0" y="-38100"/>
              <a:chExt cx="4546467" cy="260419"/>
            </a:xfrm>
          </p:grpSpPr>
          <p:sp>
            <p:nvSpPr>
              <p:cNvPr id="415" name="Google Shape;415;p38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8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17" name="Google Shape;417;p38"/>
            <p:cNvCxnSpPr/>
            <p:nvPr/>
          </p:nvCxnSpPr>
          <p:spPr>
            <a:xfrm>
              <a:off x="22130073" y="368470"/>
              <a:ext cx="350965" cy="383162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38"/>
            <p:cNvCxnSpPr/>
            <p:nvPr/>
          </p:nvCxnSpPr>
          <p:spPr>
            <a:xfrm flipH="1">
              <a:off x="22130073" y="377728"/>
              <a:ext cx="339363" cy="373904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9" name="Google Shape;419;p38"/>
            <p:cNvCxnSpPr/>
            <p:nvPr/>
          </p:nvCxnSpPr>
          <p:spPr>
            <a:xfrm>
              <a:off x="20624713" y="560051"/>
              <a:ext cx="501367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0" name="Google Shape;420;p38"/>
            <p:cNvSpPr txBox="1"/>
            <p:nvPr/>
          </p:nvSpPr>
          <p:spPr>
            <a:xfrm>
              <a:off x="524366" y="222809"/>
              <a:ext cx="7965546" cy="6227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38B6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&lt;Company&gt;</a:t>
              </a:r>
              <a:r>
                <a:rPr b="0" i="0" lang="en" sz="14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         </a:t>
              </a:r>
              <a:r>
                <a:rPr b="0" i="0" lang="en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&lt;Lesson&gt;</a:t>
              </a:r>
              <a:endParaRPr sz="700"/>
            </a:p>
          </p:txBody>
        </p:sp>
      </p:grpSp>
      <p:sp>
        <p:nvSpPr>
          <p:cNvPr id="421" name="Google Shape;421;p38"/>
          <p:cNvSpPr txBox="1"/>
          <p:nvPr/>
        </p:nvSpPr>
        <p:spPr>
          <a:xfrm>
            <a:off x="819675" y="1781375"/>
            <a:ext cx="43380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4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Thank </a:t>
            </a:r>
            <a:r>
              <a:rPr b="0" i="0" lang="en" sz="5400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You!}`</a:t>
            </a:r>
            <a:endParaRPr sz="2400"/>
          </a:p>
        </p:txBody>
      </p:sp>
      <p:cxnSp>
        <p:nvCxnSpPr>
          <p:cNvPr id="422" name="Google Shape;422;p38"/>
          <p:cNvCxnSpPr/>
          <p:nvPr/>
        </p:nvCxnSpPr>
        <p:spPr>
          <a:xfrm>
            <a:off x="8002830" y="4899927"/>
            <a:ext cx="94606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/>
          <p:nvPr/>
        </p:nvSpPr>
        <p:spPr>
          <a:xfrm rot="-5400000">
            <a:off x="-395448" y="-4079102"/>
            <a:ext cx="6709449" cy="12973254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sp>
        <p:nvSpPr>
          <p:cNvPr id="148" name="Google Shape;148;p26"/>
          <p:cNvSpPr/>
          <p:nvPr/>
        </p:nvSpPr>
        <p:spPr>
          <a:xfrm>
            <a:off x="6639525" y="2224825"/>
            <a:ext cx="1992740" cy="2247789"/>
          </a:xfrm>
          <a:custGeom>
            <a:rect b="b" l="l" r="r" t="t"/>
            <a:pathLst>
              <a:path extrusionOk="0" h="3809812" w="3435758">
                <a:moveTo>
                  <a:pt x="0" y="0"/>
                </a:moveTo>
                <a:lnTo>
                  <a:pt x="3435758" y="0"/>
                </a:lnTo>
                <a:lnTo>
                  <a:pt x="3435758" y="3809812"/>
                </a:lnTo>
                <a:lnTo>
                  <a:pt x="0" y="3809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9" name="Google Shape;149;p26"/>
          <p:cNvGrpSpPr/>
          <p:nvPr/>
        </p:nvGrpSpPr>
        <p:grpSpPr>
          <a:xfrm>
            <a:off x="317713" y="230990"/>
            <a:ext cx="8631184" cy="494390"/>
            <a:chOff x="0" y="-192881"/>
            <a:chExt cx="23016491" cy="1318371"/>
          </a:xfrm>
        </p:grpSpPr>
        <p:grpSp>
          <p:nvGrpSpPr>
            <p:cNvPr id="150" name="Google Shape;150;p26"/>
            <p:cNvGrpSpPr/>
            <p:nvPr/>
          </p:nvGrpSpPr>
          <p:grpSpPr>
            <a:xfrm>
              <a:off x="0" y="-192881"/>
              <a:ext cx="23016491" cy="1318371"/>
              <a:chOff x="0" y="-38100"/>
              <a:chExt cx="4546467" cy="260419"/>
            </a:xfrm>
          </p:grpSpPr>
          <p:sp>
            <p:nvSpPr>
              <p:cNvPr id="151" name="Google Shape;151;p26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6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53" name="Google Shape;153;p26"/>
            <p:cNvCxnSpPr/>
            <p:nvPr/>
          </p:nvCxnSpPr>
          <p:spPr>
            <a:xfrm>
              <a:off x="22130073" y="368470"/>
              <a:ext cx="350965" cy="383162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26"/>
            <p:cNvCxnSpPr/>
            <p:nvPr/>
          </p:nvCxnSpPr>
          <p:spPr>
            <a:xfrm flipH="1">
              <a:off x="22130073" y="377728"/>
              <a:ext cx="339363" cy="373904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26"/>
            <p:cNvCxnSpPr/>
            <p:nvPr/>
          </p:nvCxnSpPr>
          <p:spPr>
            <a:xfrm>
              <a:off x="20624713" y="560051"/>
              <a:ext cx="501367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6" name="Google Shape;156;p26"/>
          <p:cNvSpPr txBox="1"/>
          <p:nvPr/>
        </p:nvSpPr>
        <p:spPr>
          <a:xfrm>
            <a:off x="514350" y="980666"/>
            <a:ext cx="58833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Table Of `</a:t>
            </a:r>
            <a:r>
              <a:rPr b="0" i="0" lang="en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Contents</a:t>
            </a:r>
            <a:r>
              <a:rPr b="0" i="0" lang="en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`</a:t>
            </a:r>
            <a:endParaRPr sz="700"/>
          </a:p>
        </p:txBody>
      </p:sp>
      <p:cxnSp>
        <p:nvCxnSpPr>
          <p:cNvPr id="157" name="Google Shape;157;p26"/>
          <p:cNvCxnSpPr/>
          <p:nvPr/>
        </p:nvCxnSpPr>
        <p:spPr>
          <a:xfrm>
            <a:off x="8002830" y="4899927"/>
            <a:ext cx="94606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8" name="Google Shape;158;p26"/>
          <p:cNvGrpSpPr/>
          <p:nvPr/>
        </p:nvGrpSpPr>
        <p:grpSpPr>
          <a:xfrm>
            <a:off x="514347" y="1969524"/>
            <a:ext cx="3715630" cy="682515"/>
            <a:chOff x="514272" y="1744299"/>
            <a:chExt cx="3715630" cy="682515"/>
          </a:xfrm>
        </p:grpSpPr>
        <p:sp>
          <p:nvSpPr>
            <p:cNvPr id="159" name="Google Shape;159;p26"/>
            <p:cNvSpPr txBox="1"/>
            <p:nvPr/>
          </p:nvSpPr>
          <p:spPr>
            <a:xfrm>
              <a:off x="1578502" y="1897242"/>
              <a:ext cx="265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Dataset Overview</a:t>
              </a:r>
              <a:endParaRPr sz="600"/>
            </a:p>
          </p:txBody>
        </p:sp>
        <p:grpSp>
          <p:nvGrpSpPr>
            <p:cNvPr id="160" name="Google Shape;160;p26"/>
            <p:cNvGrpSpPr/>
            <p:nvPr/>
          </p:nvGrpSpPr>
          <p:grpSpPr>
            <a:xfrm>
              <a:off x="514272" y="1744299"/>
              <a:ext cx="954372" cy="682515"/>
              <a:chOff x="514272" y="1744299"/>
              <a:chExt cx="954372" cy="682515"/>
            </a:xfrm>
          </p:grpSpPr>
          <p:sp>
            <p:nvSpPr>
              <p:cNvPr id="161" name="Google Shape;161;p26"/>
              <p:cNvSpPr txBox="1"/>
              <p:nvPr/>
            </p:nvSpPr>
            <p:spPr>
              <a:xfrm>
                <a:off x="698895" y="1744299"/>
                <a:ext cx="58500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3700" u="none" cap="none" strike="noStrike">
                    <a:solidFill>
                      <a:srgbClr val="AB81FF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01</a:t>
                </a:r>
                <a:endParaRPr sz="700"/>
              </a:p>
            </p:txBody>
          </p:sp>
          <p:sp>
            <p:nvSpPr>
              <p:cNvPr id="162" name="Google Shape;162;p26"/>
              <p:cNvSpPr txBox="1"/>
              <p:nvPr/>
            </p:nvSpPr>
            <p:spPr>
              <a:xfrm>
                <a:off x="1189344" y="1772154"/>
                <a:ext cx="27930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3700" u="none" cap="none" strike="noStrike">
                    <a:solidFill>
                      <a:srgbClr val="FFFFFF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}</a:t>
                </a:r>
                <a:endParaRPr sz="700"/>
              </a:p>
            </p:txBody>
          </p:sp>
          <p:sp>
            <p:nvSpPr>
              <p:cNvPr id="163" name="Google Shape;163;p26"/>
              <p:cNvSpPr txBox="1"/>
              <p:nvPr/>
            </p:nvSpPr>
            <p:spPr>
              <a:xfrm rot="10800000">
                <a:off x="514272" y="1857413"/>
                <a:ext cx="27930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3700" u="none" cap="none" strike="noStrike">
                    <a:solidFill>
                      <a:srgbClr val="FFFFFF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}</a:t>
                </a:r>
                <a:endParaRPr sz="700"/>
              </a:p>
            </p:txBody>
          </p:sp>
        </p:grpSp>
      </p:grpSp>
      <p:grpSp>
        <p:nvGrpSpPr>
          <p:cNvPr id="164" name="Google Shape;164;p26"/>
          <p:cNvGrpSpPr/>
          <p:nvPr/>
        </p:nvGrpSpPr>
        <p:grpSpPr>
          <a:xfrm>
            <a:off x="514422" y="3740893"/>
            <a:ext cx="4474334" cy="654659"/>
            <a:chOff x="514272" y="3131169"/>
            <a:chExt cx="4474334" cy="654659"/>
          </a:xfrm>
        </p:grpSpPr>
        <p:sp>
          <p:nvSpPr>
            <p:cNvPr id="165" name="Google Shape;165;p26"/>
            <p:cNvSpPr txBox="1"/>
            <p:nvPr/>
          </p:nvSpPr>
          <p:spPr>
            <a:xfrm>
              <a:off x="698895" y="3148463"/>
              <a:ext cx="585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700" u="none" cap="none" strike="noStrike">
                  <a:solidFill>
                    <a:srgbClr val="7ED957"/>
                  </a:solidFill>
                  <a:latin typeface="Fira Code"/>
                  <a:ea typeface="Fira Code"/>
                  <a:cs typeface="Fira Code"/>
                  <a:sym typeface="Fira Code"/>
                </a:rPr>
                <a:t>03</a:t>
              </a:r>
              <a:endParaRPr sz="700"/>
            </a:p>
          </p:txBody>
        </p:sp>
        <p:sp>
          <p:nvSpPr>
            <p:cNvPr id="166" name="Google Shape;166;p26"/>
            <p:cNvSpPr txBox="1"/>
            <p:nvPr/>
          </p:nvSpPr>
          <p:spPr>
            <a:xfrm>
              <a:off x="1541006" y="3279318"/>
              <a:ext cx="344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2000" u="none" cap="none" strike="noStrike">
                  <a:solidFill>
                    <a:srgbClr val="FF5757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" sz="2000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Recommendation</a:t>
              </a:r>
              <a:r>
                <a:rPr b="0" i="0" lang="en" sz="20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600"/>
            </a:p>
          </p:txBody>
        </p:sp>
        <p:sp>
          <p:nvSpPr>
            <p:cNvPr id="167" name="Google Shape;167;p26"/>
            <p:cNvSpPr txBox="1"/>
            <p:nvPr/>
          </p:nvSpPr>
          <p:spPr>
            <a:xfrm>
              <a:off x="1189344" y="3131168"/>
              <a:ext cx="279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7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700"/>
            </a:p>
          </p:txBody>
        </p:sp>
        <p:sp>
          <p:nvSpPr>
            <p:cNvPr id="168" name="Google Shape;168;p26"/>
            <p:cNvSpPr txBox="1"/>
            <p:nvPr/>
          </p:nvSpPr>
          <p:spPr>
            <a:xfrm rot="10800000">
              <a:off x="514272" y="3216428"/>
              <a:ext cx="279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7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700"/>
            </a:p>
          </p:txBody>
        </p:sp>
      </p:grpSp>
      <p:grpSp>
        <p:nvGrpSpPr>
          <p:cNvPr id="169" name="Google Shape;169;p26"/>
          <p:cNvGrpSpPr/>
          <p:nvPr/>
        </p:nvGrpSpPr>
        <p:grpSpPr>
          <a:xfrm>
            <a:off x="514349" y="2862186"/>
            <a:ext cx="4015304" cy="668587"/>
            <a:chOff x="4229824" y="1748886"/>
            <a:chExt cx="4015304" cy="668587"/>
          </a:xfrm>
        </p:grpSpPr>
        <p:sp>
          <p:nvSpPr>
            <p:cNvPr id="170" name="Google Shape;170;p26"/>
            <p:cNvSpPr txBox="1"/>
            <p:nvPr/>
          </p:nvSpPr>
          <p:spPr>
            <a:xfrm>
              <a:off x="5237328" y="1895353"/>
              <a:ext cx="300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Analysis &amp; Insights</a:t>
              </a:r>
              <a:endParaRPr sz="20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grpSp>
          <p:nvGrpSpPr>
            <p:cNvPr id="171" name="Google Shape;171;p26"/>
            <p:cNvGrpSpPr/>
            <p:nvPr/>
          </p:nvGrpSpPr>
          <p:grpSpPr>
            <a:xfrm>
              <a:off x="4229824" y="1748886"/>
              <a:ext cx="954372" cy="668587"/>
              <a:chOff x="4229824" y="1748886"/>
              <a:chExt cx="954372" cy="668587"/>
            </a:xfrm>
          </p:grpSpPr>
          <p:sp>
            <p:nvSpPr>
              <p:cNvPr id="172" name="Google Shape;172;p26"/>
              <p:cNvSpPr txBox="1"/>
              <p:nvPr/>
            </p:nvSpPr>
            <p:spPr>
              <a:xfrm>
                <a:off x="4441051" y="1748886"/>
                <a:ext cx="58500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3700" u="none" cap="none" strike="noStrike">
                    <a:solidFill>
                      <a:srgbClr val="FFC535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02</a:t>
                </a:r>
                <a:endParaRPr sz="700"/>
              </a:p>
            </p:txBody>
          </p:sp>
          <p:sp>
            <p:nvSpPr>
              <p:cNvPr id="173" name="Google Shape;173;p26"/>
              <p:cNvSpPr txBox="1"/>
              <p:nvPr/>
            </p:nvSpPr>
            <p:spPr>
              <a:xfrm>
                <a:off x="4904896" y="1762814"/>
                <a:ext cx="27930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3700" u="none" cap="none" strike="noStrike">
                    <a:solidFill>
                      <a:srgbClr val="FFFFFF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}</a:t>
                </a:r>
                <a:endParaRPr sz="700"/>
              </a:p>
            </p:txBody>
          </p:sp>
          <p:sp>
            <p:nvSpPr>
              <p:cNvPr id="174" name="Google Shape;174;p26"/>
              <p:cNvSpPr txBox="1"/>
              <p:nvPr/>
            </p:nvSpPr>
            <p:spPr>
              <a:xfrm rot="10800000">
                <a:off x="4229824" y="1848073"/>
                <a:ext cx="27930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3700" u="none" cap="none" strike="noStrike">
                    <a:solidFill>
                      <a:srgbClr val="FFFFFF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}</a:t>
                </a:r>
                <a:endParaRPr sz="700"/>
              </a:p>
            </p:txBody>
          </p:sp>
        </p:grpSp>
      </p:grpSp>
      <p:sp>
        <p:nvSpPr>
          <p:cNvPr id="175" name="Google Shape;175;p26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 rot="-5400000">
            <a:off x="-87701" y="-3693304"/>
            <a:ext cx="5963955" cy="13112253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206" l="0" r="0" t="-7206"/>
            </a:stretch>
          </a:blipFill>
          <a:ln>
            <a:noFill/>
          </a:ln>
        </p:spPr>
      </p:sp>
      <p:grpSp>
        <p:nvGrpSpPr>
          <p:cNvPr id="181" name="Google Shape;181;p27"/>
          <p:cNvGrpSpPr/>
          <p:nvPr/>
        </p:nvGrpSpPr>
        <p:grpSpPr>
          <a:xfrm>
            <a:off x="317713" y="230990"/>
            <a:ext cx="8631184" cy="494390"/>
            <a:chOff x="0" y="-192881"/>
            <a:chExt cx="23016491" cy="1318371"/>
          </a:xfrm>
        </p:grpSpPr>
        <p:grpSp>
          <p:nvGrpSpPr>
            <p:cNvPr id="182" name="Google Shape;182;p27"/>
            <p:cNvGrpSpPr/>
            <p:nvPr/>
          </p:nvGrpSpPr>
          <p:grpSpPr>
            <a:xfrm>
              <a:off x="0" y="-192881"/>
              <a:ext cx="23016491" cy="1318371"/>
              <a:chOff x="0" y="-38100"/>
              <a:chExt cx="4546467" cy="260419"/>
            </a:xfrm>
          </p:grpSpPr>
          <p:sp>
            <p:nvSpPr>
              <p:cNvPr id="183" name="Google Shape;183;p27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7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85" name="Google Shape;185;p27"/>
            <p:cNvCxnSpPr/>
            <p:nvPr/>
          </p:nvCxnSpPr>
          <p:spPr>
            <a:xfrm>
              <a:off x="22130073" y="368470"/>
              <a:ext cx="350965" cy="383162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27"/>
            <p:cNvCxnSpPr/>
            <p:nvPr/>
          </p:nvCxnSpPr>
          <p:spPr>
            <a:xfrm flipH="1">
              <a:off x="22130073" y="377728"/>
              <a:ext cx="339363" cy="373904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27"/>
            <p:cNvCxnSpPr/>
            <p:nvPr/>
          </p:nvCxnSpPr>
          <p:spPr>
            <a:xfrm>
              <a:off x="20624713" y="560051"/>
              <a:ext cx="501367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8" name="Google Shape;188;p27"/>
          <p:cNvSpPr txBox="1"/>
          <p:nvPr/>
        </p:nvSpPr>
        <p:spPr>
          <a:xfrm>
            <a:off x="1661451" y="926088"/>
            <a:ext cx="594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Dataset Overview</a:t>
            </a:r>
            <a:r>
              <a:rPr b="0" i="0" lang="en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`</a:t>
            </a:r>
            <a:endParaRPr sz="700"/>
          </a:p>
        </p:txBody>
      </p:sp>
      <p:sp>
        <p:nvSpPr>
          <p:cNvPr id="189" name="Google Shape;189;p27"/>
          <p:cNvSpPr txBox="1"/>
          <p:nvPr/>
        </p:nvSpPr>
        <p:spPr>
          <a:xfrm>
            <a:off x="514350" y="926100"/>
            <a:ext cx="13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700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{01}</a:t>
            </a:r>
            <a:endParaRPr sz="700">
              <a:solidFill>
                <a:srgbClr val="AB81FF"/>
              </a:solidFill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514350" y="1803725"/>
            <a:ext cx="5948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Code"/>
              <a:buChar char="-"/>
            </a:pP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 </a:t>
            </a:r>
            <a:r>
              <a:rPr lang="en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2021</a:t>
            </a: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>
                <a:solidFill>
                  <a:srgbClr val="FFC535"/>
                </a:solidFill>
                <a:latin typeface="Fira Code"/>
                <a:ea typeface="Fira Code"/>
                <a:cs typeface="Fira Code"/>
                <a:sym typeface="Fira Code"/>
              </a:rPr>
              <a:t>Kaggle</a:t>
            </a: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survey conducted yearly to get a full picture of the data science and machine learning field. </a:t>
            </a:r>
            <a:endParaRPr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Code"/>
              <a:buChar char="-"/>
            </a:pP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The survey was open from Sep 1 to Oct 4, 2021 with over </a:t>
            </a:r>
            <a:r>
              <a:rPr lang="en">
                <a:solidFill>
                  <a:srgbClr val="FFC535"/>
                </a:solidFill>
                <a:latin typeface="Fira Code"/>
                <a:ea typeface="Fira Code"/>
                <a:cs typeface="Fira Code"/>
                <a:sym typeface="Fira Code"/>
              </a:rPr>
              <a:t>25,000 responses</a:t>
            </a: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Code"/>
              <a:buChar char="-"/>
            </a:pP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Dataset includes information on </a:t>
            </a:r>
            <a:r>
              <a:rPr lang="en">
                <a:solidFill>
                  <a:srgbClr val="FFC535"/>
                </a:solidFill>
                <a:latin typeface="Fira Code"/>
                <a:ea typeface="Fira Code"/>
                <a:cs typeface="Fira Code"/>
                <a:sym typeface="Fira Code"/>
              </a:rPr>
              <a:t>who </a:t>
            </a: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is working with data</a:t>
            </a: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">
                <a:solidFill>
                  <a:srgbClr val="FFC535"/>
                </a:solidFill>
                <a:latin typeface="Fira Code"/>
                <a:ea typeface="Fira Code"/>
                <a:cs typeface="Fira Code"/>
                <a:sym typeface="Fira Code"/>
              </a:rPr>
              <a:t>how </a:t>
            </a: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machine learning is being used in different industries, and how beginners can </a:t>
            </a:r>
            <a:r>
              <a:rPr lang="en">
                <a:solidFill>
                  <a:srgbClr val="FFC535"/>
                </a:solidFill>
                <a:latin typeface="Fira Code"/>
                <a:ea typeface="Fira Code"/>
                <a:cs typeface="Fira Code"/>
                <a:sym typeface="Fira Code"/>
              </a:rPr>
              <a:t>start a career</a:t>
            </a: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in data science. </a:t>
            </a:r>
            <a:endParaRPr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91" name="Google Shape;191;p27"/>
          <p:cNvCxnSpPr/>
          <p:nvPr/>
        </p:nvCxnSpPr>
        <p:spPr>
          <a:xfrm>
            <a:off x="8002830" y="4899927"/>
            <a:ext cx="94606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92" name="Google Shape;192;p27"/>
          <p:cNvGrpSpPr/>
          <p:nvPr/>
        </p:nvGrpSpPr>
        <p:grpSpPr>
          <a:xfrm>
            <a:off x="7208324" y="2164663"/>
            <a:ext cx="1740584" cy="1194033"/>
            <a:chOff x="2244554" y="3356959"/>
            <a:chExt cx="954372" cy="654659"/>
          </a:xfrm>
        </p:grpSpPr>
        <p:sp>
          <p:nvSpPr>
            <p:cNvPr id="193" name="Google Shape;193;p27"/>
            <p:cNvSpPr/>
            <p:nvPr/>
          </p:nvSpPr>
          <p:spPr>
            <a:xfrm>
              <a:off x="2527501" y="3472136"/>
              <a:ext cx="392125" cy="396450"/>
            </a:xfrm>
            <a:custGeom>
              <a:rect b="b" l="l" r="r" t="t"/>
              <a:pathLst>
                <a:path extrusionOk="0" h="792900" w="784250">
                  <a:moveTo>
                    <a:pt x="0" y="0"/>
                  </a:moveTo>
                  <a:lnTo>
                    <a:pt x="784250" y="0"/>
                  </a:lnTo>
                  <a:lnTo>
                    <a:pt x="784250" y="792900"/>
                  </a:lnTo>
                  <a:lnTo>
                    <a:pt x="0" y="792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4" name="Google Shape;194;p27"/>
            <p:cNvSpPr txBox="1"/>
            <p:nvPr/>
          </p:nvSpPr>
          <p:spPr>
            <a:xfrm>
              <a:off x="2919626" y="3356959"/>
              <a:ext cx="279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6748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276">
                <a:solidFill>
                  <a:srgbClr val="FF5858"/>
                </a:solidFill>
              </a:endParaRPr>
            </a:p>
          </p:txBody>
        </p:sp>
        <p:sp>
          <p:nvSpPr>
            <p:cNvPr id="195" name="Google Shape;195;p27"/>
            <p:cNvSpPr txBox="1"/>
            <p:nvPr/>
          </p:nvSpPr>
          <p:spPr>
            <a:xfrm rot="10800000">
              <a:off x="2244554" y="3442218"/>
              <a:ext cx="279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6748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276">
                <a:solidFill>
                  <a:srgbClr val="FF5858"/>
                </a:solidFill>
              </a:endParaRPr>
            </a:p>
          </p:txBody>
        </p:sp>
      </p:grpSp>
      <p:sp>
        <p:nvSpPr>
          <p:cNvPr id="196" name="Google Shape;196;p27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 rot="-5400000">
            <a:off x="781978" y="-3091435"/>
            <a:ext cx="5963955" cy="11166265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206" l="0" r="0" t="-7206"/>
            </a:stretch>
          </a:blipFill>
          <a:ln>
            <a:noFill/>
          </a:ln>
        </p:spPr>
      </p:sp>
      <p:grpSp>
        <p:nvGrpSpPr>
          <p:cNvPr id="202" name="Google Shape;202;p28"/>
          <p:cNvGrpSpPr/>
          <p:nvPr/>
        </p:nvGrpSpPr>
        <p:grpSpPr>
          <a:xfrm>
            <a:off x="317713" y="230990"/>
            <a:ext cx="8631184" cy="494390"/>
            <a:chOff x="0" y="-192881"/>
            <a:chExt cx="23016491" cy="1318371"/>
          </a:xfrm>
        </p:grpSpPr>
        <p:grpSp>
          <p:nvGrpSpPr>
            <p:cNvPr id="203" name="Google Shape;203;p28"/>
            <p:cNvGrpSpPr/>
            <p:nvPr/>
          </p:nvGrpSpPr>
          <p:grpSpPr>
            <a:xfrm>
              <a:off x="0" y="-192881"/>
              <a:ext cx="23016491" cy="1318371"/>
              <a:chOff x="0" y="-38100"/>
              <a:chExt cx="4546467" cy="260419"/>
            </a:xfrm>
          </p:grpSpPr>
          <p:sp>
            <p:nvSpPr>
              <p:cNvPr id="204" name="Google Shape;204;p28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8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6" name="Google Shape;206;p28"/>
            <p:cNvCxnSpPr/>
            <p:nvPr/>
          </p:nvCxnSpPr>
          <p:spPr>
            <a:xfrm>
              <a:off x="22130073" y="368470"/>
              <a:ext cx="350965" cy="383162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28"/>
            <p:cNvCxnSpPr/>
            <p:nvPr/>
          </p:nvCxnSpPr>
          <p:spPr>
            <a:xfrm flipH="1">
              <a:off x="22130073" y="377728"/>
              <a:ext cx="339363" cy="373904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28"/>
            <p:cNvCxnSpPr/>
            <p:nvPr/>
          </p:nvCxnSpPr>
          <p:spPr>
            <a:xfrm>
              <a:off x="20624713" y="560051"/>
              <a:ext cx="501367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9" name="Google Shape;209;p28"/>
            <p:cNvSpPr/>
            <p:nvPr/>
          </p:nvSpPr>
          <p:spPr>
            <a:xfrm>
              <a:off x="21430813" y="361957"/>
              <a:ext cx="385123" cy="389674"/>
            </a:xfrm>
            <a:custGeom>
              <a:rect b="b" l="l" r="r" t="t"/>
              <a:pathLst>
                <a:path extrusionOk="0" h="76973" w="76074">
                  <a:moveTo>
                    <a:pt x="38037" y="0"/>
                  </a:moveTo>
                  <a:lnTo>
                    <a:pt x="38037" y="0"/>
                  </a:lnTo>
                  <a:cubicBezTo>
                    <a:pt x="59044" y="0"/>
                    <a:pt x="76074" y="17030"/>
                    <a:pt x="76074" y="38037"/>
                  </a:cubicBezTo>
                  <a:lnTo>
                    <a:pt x="76074" y="38936"/>
                  </a:lnTo>
                  <a:cubicBezTo>
                    <a:pt x="76074" y="59943"/>
                    <a:pt x="59044" y="76973"/>
                    <a:pt x="38037" y="76973"/>
                  </a:cubicBezTo>
                  <a:lnTo>
                    <a:pt x="38037" y="76973"/>
                  </a:lnTo>
                  <a:cubicBezTo>
                    <a:pt x="17030" y="76973"/>
                    <a:pt x="0" y="59943"/>
                    <a:pt x="0" y="38936"/>
                  </a:cubicBezTo>
                  <a:lnTo>
                    <a:pt x="0" y="38037"/>
                  </a:lnTo>
                  <a:cubicBezTo>
                    <a:pt x="0" y="17030"/>
                    <a:pt x="17030" y="0"/>
                    <a:pt x="380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8"/>
          <p:cNvGrpSpPr/>
          <p:nvPr/>
        </p:nvGrpSpPr>
        <p:grpSpPr>
          <a:xfrm>
            <a:off x="671535" y="2013659"/>
            <a:ext cx="6230401" cy="837200"/>
            <a:chOff x="819091" y="1621913"/>
            <a:chExt cx="6484597" cy="837200"/>
          </a:xfrm>
        </p:grpSpPr>
        <p:sp>
          <p:nvSpPr>
            <p:cNvPr id="211" name="Google Shape;211;p28"/>
            <p:cNvSpPr txBox="1"/>
            <p:nvPr/>
          </p:nvSpPr>
          <p:spPr>
            <a:xfrm>
              <a:off x="819091" y="1621913"/>
              <a:ext cx="502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highlight>
                    <a:srgbClr val="434343"/>
                  </a:highlight>
                  <a:latin typeface="Fira Code"/>
                  <a:ea typeface="Fira Code"/>
                  <a:cs typeface="Fira Code"/>
                  <a:sym typeface="Fira Code"/>
                </a:rPr>
                <a:t>Who is working with data?</a:t>
              </a:r>
              <a:endParaRPr b="1" sz="300">
                <a:solidFill>
                  <a:schemeClr val="lt1"/>
                </a:solidFill>
                <a:highlight>
                  <a:srgbClr val="434343"/>
                </a:highlight>
              </a:endParaRPr>
            </a:p>
          </p:txBody>
        </p:sp>
        <p:sp>
          <p:nvSpPr>
            <p:cNvPr id="212" name="Google Shape;212;p28"/>
            <p:cNvSpPr txBox="1"/>
            <p:nvPr/>
          </p:nvSpPr>
          <p:spPr>
            <a:xfrm>
              <a:off x="822188" y="2015713"/>
              <a:ext cx="6481500" cy="4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Exploring age groups, educational backgrounds, location, job titles, &amp; salary ranges.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213" name="Google Shape;213;p28"/>
          <p:cNvGrpSpPr/>
          <p:nvPr/>
        </p:nvGrpSpPr>
        <p:grpSpPr>
          <a:xfrm>
            <a:off x="646214" y="3115296"/>
            <a:ext cx="7380097" cy="588251"/>
            <a:chOff x="792736" y="2723550"/>
            <a:chExt cx="7681200" cy="588251"/>
          </a:xfrm>
        </p:grpSpPr>
        <p:sp>
          <p:nvSpPr>
            <p:cNvPr id="214" name="Google Shape;214;p28"/>
            <p:cNvSpPr txBox="1"/>
            <p:nvPr/>
          </p:nvSpPr>
          <p:spPr>
            <a:xfrm>
              <a:off x="792736" y="2723550"/>
              <a:ext cx="768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highlight>
                    <a:srgbClr val="434343"/>
                  </a:highlight>
                  <a:latin typeface="Fira Code"/>
                  <a:ea typeface="Fira Code"/>
                  <a:cs typeface="Fira Code"/>
                  <a:sym typeface="Fira Code"/>
                </a:rPr>
                <a:t>How is it used in different industries?</a:t>
              </a:r>
              <a:endParaRPr b="1" sz="300">
                <a:solidFill>
                  <a:schemeClr val="lt1"/>
                </a:solidFill>
                <a:highlight>
                  <a:srgbClr val="434343"/>
                </a:highlight>
              </a:endParaRPr>
            </a:p>
          </p:txBody>
        </p:sp>
        <p:sp>
          <p:nvSpPr>
            <p:cNvPr id="215" name="Google Shape;215;p28"/>
            <p:cNvSpPr txBox="1"/>
            <p:nvPr/>
          </p:nvSpPr>
          <p:spPr>
            <a:xfrm>
              <a:off x="792737" y="3142601"/>
              <a:ext cx="64815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Exploring salary ranges by job titles, </a:t>
              </a:r>
              <a:r>
                <a:rPr lang="en" sz="1100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analyzing</a:t>
              </a:r>
              <a:r>
                <a:rPr lang="en" sz="1100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 employment industries.</a:t>
              </a:r>
              <a:endParaRPr sz="700">
                <a:solidFill>
                  <a:schemeClr val="lt1"/>
                </a:solidFill>
              </a:endParaRPr>
            </a:p>
          </p:txBody>
        </p:sp>
      </p:grpSp>
      <p:cxnSp>
        <p:nvCxnSpPr>
          <p:cNvPr id="216" name="Google Shape;216;p28"/>
          <p:cNvCxnSpPr/>
          <p:nvPr/>
        </p:nvCxnSpPr>
        <p:spPr>
          <a:xfrm>
            <a:off x="8002830" y="4899927"/>
            <a:ext cx="94606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17" name="Google Shape;217;p28"/>
          <p:cNvGrpSpPr/>
          <p:nvPr/>
        </p:nvGrpSpPr>
        <p:grpSpPr>
          <a:xfrm>
            <a:off x="6804972" y="846321"/>
            <a:ext cx="954372" cy="654659"/>
            <a:chOff x="514272" y="2059696"/>
            <a:chExt cx="954372" cy="654659"/>
          </a:xfrm>
        </p:grpSpPr>
        <p:sp>
          <p:nvSpPr>
            <p:cNvPr id="218" name="Google Shape;218;p28"/>
            <p:cNvSpPr/>
            <p:nvPr/>
          </p:nvSpPr>
          <p:spPr>
            <a:xfrm>
              <a:off x="764338" y="2160929"/>
              <a:ext cx="452811" cy="452810"/>
            </a:xfrm>
            <a:custGeom>
              <a:rect b="b" l="l" r="r" t="t"/>
              <a:pathLst>
                <a:path extrusionOk="0" h="905621" w="905621">
                  <a:moveTo>
                    <a:pt x="0" y="0"/>
                  </a:moveTo>
                  <a:lnTo>
                    <a:pt x="905621" y="0"/>
                  </a:lnTo>
                  <a:lnTo>
                    <a:pt x="905621" y="905620"/>
                  </a:lnTo>
                  <a:lnTo>
                    <a:pt x="0" y="9056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9" name="Google Shape;219;p28"/>
            <p:cNvSpPr txBox="1"/>
            <p:nvPr/>
          </p:nvSpPr>
          <p:spPr>
            <a:xfrm>
              <a:off x="1189344" y="2059696"/>
              <a:ext cx="279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7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700"/>
            </a:p>
          </p:txBody>
        </p:sp>
        <p:sp>
          <p:nvSpPr>
            <p:cNvPr id="220" name="Google Shape;220;p28"/>
            <p:cNvSpPr txBox="1"/>
            <p:nvPr/>
          </p:nvSpPr>
          <p:spPr>
            <a:xfrm rot="10800000">
              <a:off x="514272" y="2144955"/>
              <a:ext cx="279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7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700"/>
            </a:p>
          </p:txBody>
        </p:sp>
      </p:grpSp>
      <p:sp>
        <p:nvSpPr>
          <p:cNvPr id="221" name="Google Shape;221;p28"/>
          <p:cNvSpPr txBox="1"/>
          <p:nvPr/>
        </p:nvSpPr>
        <p:spPr>
          <a:xfrm>
            <a:off x="514350" y="887092"/>
            <a:ext cx="58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02</a:t>
            </a:r>
            <a:endParaRPr sz="700"/>
          </a:p>
        </p:txBody>
      </p:sp>
      <p:sp>
        <p:nvSpPr>
          <p:cNvPr id="222" name="Google Shape;222;p28"/>
          <p:cNvSpPr txBox="1"/>
          <p:nvPr/>
        </p:nvSpPr>
        <p:spPr>
          <a:xfrm>
            <a:off x="1173800" y="888950"/>
            <a:ext cx="577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C535"/>
                </a:solidFill>
                <a:latin typeface="Fira Code"/>
                <a:ea typeface="Fira Code"/>
                <a:cs typeface="Fira Code"/>
                <a:sym typeface="Fira Code"/>
              </a:rPr>
              <a:t>Analysis</a:t>
            </a:r>
            <a:r>
              <a:rPr b="0" i="0" lang="en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`/ </a:t>
            </a:r>
            <a:r>
              <a:rPr lang="en" sz="37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Insights</a:t>
            </a:r>
            <a:endParaRPr sz="700"/>
          </a:p>
        </p:txBody>
      </p:sp>
      <p:sp>
        <p:nvSpPr>
          <p:cNvPr id="223" name="Google Shape;223;p28"/>
          <p:cNvSpPr txBox="1"/>
          <p:nvPr/>
        </p:nvSpPr>
        <p:spPr>
          <a:xfrm>
            <a:off x="671503" y="4048552"/>
            <a:ext cx="737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What is the most loved programming language?</a:t>
            </a:r>
            <a:endParaRPr b="1" sz="300">
              <a:solidFill>
                <a:schemeClr val="lt1"/>
              </a:solidFill>
              <a:highlight>
                <a:srgbClr val="434343"/>
              </a:highlight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 rot="-5400000">
            <a:off x="781978" y="-3091435"/>
            <a:ext cx="5963955" cy="11166265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grpSp>
        <p:nvGrpSpPr>
          <p:cNvPr id="230" name="Google Shape;230;p29"/>
          <p:cNvGrpSpPr/>
          <p:nvPr/>
        </p:nvGrpSpPr>
        <p:grpSpPr>
          <a:xfrm>
            <a:off x="317713" y="230990"/>
            <a:ext cx="8631246" cy="494389"/>
            <a:chOff x="0" y="-192881"/>
            <a:chExt cx="23016656" cy="1318371"/>
          </a:xfrm>
        </p:grpSpPr>
        <p:grpSp>
          <p:nvGrpSpPr>
            <p:cNvPr id="231" name="Google Shape;231;p29"/>
            <p:cNvGrpSpPr/>
            <p:nvPr/>
          </p:nvGrpSpPr>
          <p:grpSpPr>
            <a:xfrm>
              <a:off x="0" y="-192881"/>
              <a:ext cx="23016656" cy="1318371"/>
              <a:chOff x="0" y="-38100"/>
              <a:chExt cx="4546500" cy="260419"/>
            </a:xfrm>
          </p:grpSpPr>
          <p:sp>
            <p:nvSpPr>
              <p:cNvPr id="232" name="Google Shape;232;p29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9"/>
              <p:cNvSpPr txBox="1"/>
              <p:nvPr/>
            </p:nvSpPr>
            <p:spPr>
              <a:xfrm>
                <a:off x="0" y="-38100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4" name="Google Shape;234;p29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29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" name="Google Shape;236;p29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37" name="Google Shape;237;p29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8" name="Google Shape;238;p29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  <p:grpSp>
        <p:nvGrpSpPr>
          <p:cNvPr id="239" name="Google Shape;239;p29"/>
          <p:cNvGrpSpPr/>
          <p:nvPr/>
        </p:nvGrpSpPr>
        <p:grpSpPr>
          <a:xfrm>
            <a:off x="317725" y="1567050"/>
            <a:ext cx="3991801" cy="2491200"/>
            <a:chOff x="774500" y="1547650"/>
            <a:chExt cx="3991801" cy="2491200"/>
          </a:xfrm>
        </p:grpSpPr>
        <p:pic>
          <p:nvPicPr>
            <p:cNvPr descr="nb_image_1.png" id="240" name="Google Shape;240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4500" y="1547650"/>
              <a:ext cx="3991801" cy="249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4500" y="1757350"/>
              <a:ext cx="494100" cy="311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nb_image_2.png" id="242" name="Google Shape;24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448" y="1567050"/>
            <a:ext cx="4197500" cy="249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7425" y="1630875"/>
            <a:ext cx="651950" cy="4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514975" y="893425"/>
            <a:ext cx="843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Age Distribution</a:t>
            </a:r>
            <a:r>
              <a:rPr b="1" lang="en" sz="2900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 &amp; </a:t>
            </a: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Educational level</a:t>
            </a:r>
            <a:endParaRPr b="1" sz="100">
              <a:solidFill>
                <a:schemeClr val="lt1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317725" y="4228725"/>
            <a:ext cx="843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Most Kaggle users in 2021 are between the ages of </a:t>
            </a:r>
            <a:r>
              <a:rPr lang="en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18 to 29 </a:t>
            </a:r>
            <a:endParaRPr>
              <a:solidFill>
                <a:srgbClr val="FF585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With </a:t>
            </a:r>
            <a:r>
              <a:rPr lang="en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Masters or Bachelor Degrees</a:t>
            </a:r>
            <a:endParaRPr>
              <a:solidFill>
                <a:srgbClr val="FF585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725" y="2169900"/>
            <a:ext cx="494100" cy="3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550" y="1929825"/>
            <a:ext cx="651950" cy="4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/>
          <p:nvPr/>
        </p:nvSpPr>
        <p:spPr>
          <a:xfrm rot="-5400000">
            <a:off x="781978" y="-3091435"/>
            <a:ext cx="5963955" cy="11166265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grpSp>
        <p:nvGrpSpPr>
          <p:cNvPr id="253" name="Google Shape;253;p30"/>
          <p:cNvGrpSpPr/>
          <p:nvPr/>
        </p:nvGrpSpPr>
        <p:grpSpPr>
          <a:xfrm>
            <a:off x="317713" y="230990"/>
            <a:ext cx="8631246" cy="494389"/>
            <a:chOff x="0" y="-192881"/>
            <a:chExt cx="23016656" cy="1318371"/>
          </a:xfrm>
        </p:grpSpPr>
        <p:grpSp>
          <p:nvGrpSpPr>
            <p:cNvPr id="254" name="Google Shape;254;p30"/>
            <p:cNvGrpSpPr/>
            <p:nvPr/>
          </p:nvGrpSpPr>
          <p:grpSpPr>
            <a:xfrm>
              <a:off x="0" y="-192881"/>
              <a:ext cx="23016656" cy="1318371"/>
              <a:chOff x="0" y="-38100"/>
              <a:chExt cx="4546500" cy="260419"/>
            </a:xfrm>
          </p:grpSpPr>
          <p:sp>
            <p:nvSpPr>
              <p:cNvPr id="255" name="Google Shape;255;p3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0"/>
              <p:cNvSpPr txBox="1"/>
              <p:nvPr/>
            </p:nvSpPr>
            <p:spPr>
              <a:xfrm>
                <a:off x="0" y="-38100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7" name="Google Shape;257;p30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30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30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0" name="Google Shape;260;p30"/>
            <p:cNvSpPr/>
            <p:nvPr/>
          </p:nvSpPr>
          <p:spPr>
            <a:xfrm>
              <a:off x="21430813" y="361957"/>
              <a:ext cx="385125" cy="389676"/>
            </a:xfrm>
            <a:custGeom>
              <a:rect b="b" l="l" r="r" t="t"/>
              <a:pathLst>
                <a:path extrusionOk="0" h="76973" w="76074">
                  <a:moveTo>
                    <a:pt x="38037" y="0"/>
                  </a:moveTo>
                  <a:lnTo>
                    <a:pt x="38037" y="0"/>
                  </a:lnTo>
                  <a:cubicBezTo>
                    <a:pt x="59044" y="0"/>
                    <a:pt x="76074" y="17030"/>
                    <a:pt x="76074" y="38037"/>
                  </a:cubicBezTo>
                  <a:lnTo>
                    <a:pt x="76074" y="38936"/>
                  </a:lnTo>
                  <a:cubicBezTo>
                    <a:pt x="76074" y="59943"/>
                    <a:pt x="59044" y="76973"/>
                    <a:pt x="38037" y="76973"/>
                  </a:cubicBezTo>
                  <a:lnTo>
                    <a:pt x="38037" y="76973"/>
                  </a:lnTo>
                  <a:cubicBezTo>
                    <a:pt x="17030" y="76973"/>
                    <a:pt x="0" y="59943"/>
                    <a:pt x="0" y="38936"/>
                  </a:cubicBezTo>
                  <a:lnTo>
                    <a:pt x="0" y="38037"/>
                  </a:lnTo>
                  <a:cubicBezTo>
                    <a:pt x="0" y="17030"/>
                    <a:pt x="17030" y="0"/>
                    <a:pt x="380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1" name="Google Shape;261;p30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2" name="Google Shape;262;p30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  <p:sp>
        <p:nvSpPr>
          <p:cNvPr id="263" name="Google Shape;263;p30"/>
          <p:cNvSpPr txBox="1"/>
          <p:nvPr/>
        </p:nvSpPr>
        <p:spPr>
          <a:xfrm>
            <a:off x="515050" y="815450"/>
            <a:ext cx="843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Location</a:t>
            </a:r>
            <a:r>
              <a:rPr b="1" lang="en" sz="2900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 &amp; </a:t>
            </a: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Job Title</a:t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355050" y="3988575"/>
            <a:ext cx="84339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Most </a:t>
            </a: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Kaggle users in 2021 are located in </a:t>
            </a:r>
            <a:r>
              <a:rPr lang="en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India, USA, Japan &amp; China </a:t>
            </a:r>
            <a:endParaRPr>
              <a:solidFill>
                <a:srgbClr val="FF585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Most are either </a:t>
            </a:r>
            <a:r>
              <a:rPr lang="en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students</a:t>
            </a: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data </a:t>
            </a:r>
            <a:r>
              <a:rPr lang="en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scientists</a:t>
            </a: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software engineers</a:t>
            </a: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 or </a:t>
            </a:r>
            <a:r>
              <a:rPr lang="en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data analysts</a:t>
            </a:r>
            <a:endParaRPr>
              <a:solidFill>
                <a:srgbClr val="FF585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Suggesting that they are either studying their Masters or Bachelors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65" name="Google Shape;265;p30"/>
          <p:cNvGrpSpPr/>
          <p:nvPr/>
        </p:nvGrpSpPr>
        <p:grpSpPr>
          <a:xfrm>
            <a:off x="413363" y="1351925"/>
            <a:ext cx="8317263" cy="2439650"/>
            <a:chOff x="317738" y="1635075"/>
            <a:chExt cx="8317263" cy="2439650"/>
          </a:xfrm>
        </p:grpSpPr>
        <p:pic>
          <p:nvPicPr>
            <p:cNvPr descr="nb_image_4.png" id="266" name="Google Shape;266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7738" y="1635075"/>
              <a:ext cx="4197475" cy="2439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0800" y="1814025"/>
              <a:ext cx="494100" cy="31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b_image_6.png" id="268" name="Google Shape;268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09625" y="1679925"/>
              <a:ext cx="3625375" cy="2394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17450" y="1814025"/>
              <a:ext cx="494102" cy="311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/>
          <p:nvPr/>
        </p:nvSpPr>
        <p:spPr>
          <a:xfrm rot="-5400000">
            <a:off x="781978" y="-3091435"/>
            <a:ext cx="5963955" cy="11166265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grpSp>
        <p:nvGrpSpPr>
          <p:cNvPr id="275" name="Google Shape;275;p31"/>
          <p:cNvGrpSpPr/>
          <p:nvPr/>
        </p:nvGrpSpPr>
        <p:grpSpPr>
          <a:xfrm>
            <a:off x="317713" y="230990"/>
            <a:ext cx="8631246" cy="494389"/>
            <a:chOff x="0" y="-192881"/>
            <a:chExt cx="23016656" cy="1318371"/>
          </a:xfrm>
        </p:grpSpPr>
        <p:grpSp>
          <p:nvGrpSpPr>
            <p:cNvPr id="276" name="Google Shape;276;p31"/>
            <p:cNvGrpSpPr/>
            <p:nvPr/>
          </p:nvGrpSpPr>
          <p:grpSpPr>
            <a:xfrm>
              <a:off x="0" y="-192881"/>
              <a:ext cx="23016656" cy="1318371"/>
              <a:chOff x="0" y="-38100"/>
              <a:chExt cx="4546500" cy="260419"/>
            </a:xfrm>
          </p:grpSpPr>
          <p:sp>
            <p:nvSpPr>
              <p:cNvPr id="277" name="Google Shape;277;p31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1"/>
              <p:cNvSpPr txBox="1"/>
              <p:nvPr/>
            </p:nvSpPr>
            <p:spPr>
              <a:xfrm>
                <a:off x="0" y="-38100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9" name="Google Shape;279;p31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31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31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82" name="Google Shape;282;p31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3" name="Google Shape;283;p31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  <p:grpSp>
        <p:nvGrpSpPr>
          <p:cNvPr id="284" name="Google Shape;284;p31"/>
          <p:cNvGrpSpPr/>
          <p:nvPr/>
        </p:nvGrpSpPr>
        <p:grpSpPr>
          <a:xfrm>
            <a:off x="1965161" y="1340025"/>
            <a:ext cx="5213684" cy="3096808"/>
            <a:chOff x="1635375" y="1317900"/>
            <a:chExt cx="5873250" cy="3488575"/>
          </a:xfrm>
        </p:grpSpPr>
        <p:pic>
          <p:nvPicPr>
            <p:cNvPr descr="nb_image_7.png" id="285" name="Google Shape;285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35375" y="1317900"/>
              <a:ext cx="5873250" cy="348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41938" y="2375788"/>
              <a:ext cx="622219" cy="39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41938" y="1934475"/>
              <a:ext cx="622219" cy="391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31"/>
          <p:cNvSpPr txBox="1"/>
          <p:nvPr/>
        </p:nvSpPr>
        <p:spPr>
          <a:xfrm>
            <a:off x="515050" y="815450"/>
            <a:ext cx="843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Years of Experience in </a:t>
            </a:r>
            <a:r>
              <a:rPr b="1" lang="en" sz="2900">
                <a:solidFill>
                  <a:srgbClr val="FFC535"/>
                </a:solidFill>
                <a:latin typeface="Fira Code"/>
                <a:ea typeface="Fira Code"/>
                <a:cs typeface="Fira Code"/>
                <a:sym typeface="Fira Code"/>
              </a:rPr>
              <a:t>coding`</a:t>
            </a:r>
            <a:endParaRPr b="1" sz="2900">
              <a:solidFill>
                <a:srgbClr val="FFC535"/>
              </a:solidFill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540750" y="4515000"/>
            <a:ext cx="806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Majority of users have between less than a year or 3 years of experience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/>
          <p:nvPr/>
        </p:nvSpPr>
        <p:spPr>
          <a:xfrm rot="-5400000">
            <a:off x="781978" y="-3091435"/>
            <a:ext cx="5963955" cy="11166265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grpSp>
        <p:nvGrpSpPr>
          <p:cNvPr id="295" name="Google Shape;295;p32"/>
          <p:cNvGrpSpPr/>
          <p:nvPr/>
        </p:nvGrpSpPr>
        <p:grpSpPr>
          <a:xfrm>
            <a:off x="317713" y="230990"/>
            <a:ext cx="8631246" cy="494389"/>
            <a:chOff x="0" y="-192881"/>
            <a:chExt cx="23016656" cy="1318371"/>
          </a:xfrm>
        </p:grpSpPr>
        <p:grpSp>
          <p:nvGrpSpPr>
            <p:cNvPr id="296" name="Google Shape;296;p32"/>
            <p:cNvGrpSpPr/>
            <p:nvPr/>
          </p:nvGrpSpPr>
          <p:grpSpPr>
            <a:xfrm>
              <a:off x="0" y="-192881"/>
              <a:ext cx="23016656" cy="1318371"/>
              <a:chOff x="0" y="-38100"/>
              <a:chExt cx="4546500" cy="260419"/>
            </a:xfrm>
          </p:grpSpPr>
          <p:sp>
            <p:nvSpPr>
              <p:cNvPr id="297" name="Google Shape;297;p32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2"/>
              <p:cNvSpPr txBox="1"/>
              <p:nvPr/>
            </p:nvSpPr>
            <p:spPr>
              <a:xfrm>
                <a:off x="0" y="-38100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99" name="Google Shape;299;p32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32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32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02" name="Google Shape;302;p32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3" name="Google Shape;303;p32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  <p:sp>
        <p:nvSpPr>
          <p:cNvPr id="304" name="Google Shape;304;p32"/>
          <p:cNvSpPr txBox="1"/>
          <p:nvPr/>
        </p:nvSpPr>
        <p:spPr>
          <a:xfrm>
            <a:off x="515050" y="815450"/>
            <a:ext cx="843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Job titles </a:t>
            </a:r>
            <a:r>
              <a:rPr b="1" lang="en" sz="2900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by </a:t>
            </a: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Years of Experience</a:t>
            </a:r>
            <a:endParaRPr b="1" sz="2900">
              <a:solidFill>
                <a:srgbClr val="FFC535"/>
              </a:solidFill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540750" y="4549325"/>
            <a:ext cx="806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Shows that </a:t>
            </a:r>
            <a:r>
              <a:rPr lang="en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success </a:t>
            </a: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 data work doesn’t require 10+ years of experience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06" name="Google Shape;306;p32"/>
          <p:cNvGrpSpPr/>
          <p:nvPr/>
        </p:nvGrpSpPr>
        <p:grpSpPr>
          <a:xfrm>
            <a:off x="1254153" y="1344610"/>
            <a:ext cx="6758378" cy="3069509"/>
            <a:chOff x="1467474" y="1351925"/>
            <a:chExt cx="6127825" cy="2783125"/>
          </a:xfrm>
        </p:grpSpPr>
        <p:pic>
          <p:nvPicPr>
            <p:cNvPr descr="nb_image_8.png" id="307" name="Google Shape;307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7474" y="1351925"/>
              <a:ext cx="6127825" cy="278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25700" y="1816900"/>
              <a:ext cx="228675" cy="17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25700" y="1711425"/>
              <a:ext cx="228675" cy="17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251275" y="1994725"/>
              <a:ext cx="228675" cy="17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2676950" y="2062450"/>
              <a:ext cx="228675" cy="17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983650" y="2949113"/>
              <a:ext cx="228675" cy="17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218800" y="3016838"/>
              <a:ext cx="228675" cy="17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574425" y="3428888"/>
              <a:ext cx="228675" cy="17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345750" y="3510713"/>
              <a:ext cx="228675" cy="1778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/>
          <p:nvPr/>
        </p:nvSpPr>
        <p:spPr>
          <a:xfrm rot="-5400000">
            <a:off x="781978" y="-3091435"/>
            <a:ext cx="5963955" cy="11166265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  <p:grpSp>
        <p:nvGrpSpPr>
          <p:cNvPr id="321" name="Google Shape;321;p33"/>
          <p:cNvGrpSpPr/>
          <p:nvPr/>
        </p:nvGrpSpPr>
        <p:grpSpPr>
          <a:xfrm>
            <a:off x="317713" y="230990"/>
            <a:ext cx="8631246" cy="494389"/>
            <a:chOff x="0" y="-192881"/>
            <a:chExt cx="23016656" cy="1318371"/>
          </a:xfrm>
        </p:grpSpPr>
        <p:grpSp>
          <p:nvGrpSpPr>
            <p:cNvPr id="322" name="Google Shape;322;p33"/>
            <p:cNvGrpSpPr/>
            <p:nvPr/>
          </p:nvGrpSpPr>
          <p:grpSpPr>
            <a:xfrm>
              <a:off x="0" y="-192881"/>
              <a:ext cx="23016656" cy="1318371"/>
              <a:chOff x="0" y="-38100"/>
              <a:chExt cx="4546500" cy="260419"/>
            </a:xfrm>
          </p:grpSpPr>
          <p:sp>
            <p:nvSpPr>
              <p:cNvPr id="323" name="Google Shape;323;p33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3"/>
              <p:cNvSpPr txBox="1"/>
              <p:nvPr/>
            </p:nvSpPr>
            <p:spPr>
              <a:xfrm>
                <a:off x="0" y="-38100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25" name="Google Shape;325;p33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3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33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28" name="Google Shape;328;p33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9" name="Google Shape;329;p33"/>
          <p:cNvSpPr txBox="1"/>
          <p:nvPr/>
        </p:nvSpPr>
        <p:spPr>
          <a:xfrm>
            <a:off x="-1" y="386883"/>
            <a:ext cx="53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General_Assembly</a:t>
            </a:r>
            <a:r>
              <a:rPr b="0" i="0" lang="en" sz="1499" u="none" cap="none" strike="noStrike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r>
              <a:rPr b="0" i="0" lang="en" sz="14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sz="1499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EDA_project</a:t>
            </a:r>
            <a:r>
              <a:rPr b="0" i="0" lang="en" sz="1499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sz="799"/>
          </a:p>
        </p:txBody>
      </p:sp>
      <p:sp>
        <p:nvSpPr>
          <p:cNvPr id="330" name="Google Shape;330;p33"/>
          <p:cNvSpPr txBox="1"/>
          <p:nvPr/>
        </p:nvSpPr>
        <p:spPr>
          <a:xfrm>
            <a:off x="515050" y="815450"/>
            <a:ext cx="843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Employment Industries</a:t>
            </a:r>
            <a:endParaRPr b="1" sz="2900">
              <a:solidFill>
                <a:srgbClr val="FFC535"/>
              </a:solidFill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540750" y="4453313"/>
            <a:ext cx="8062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ED957"/>
                </a:solidFill>
                <a:latin typeface="Fira Code"/>
                <a:ea typeface="Fira Code"/>
                <a:cs typeface="Fira Code"/>
                <a:sym typeface="Fira Code"/>
              </a:rPr>
              <a:t>Top 3 industries</a:t>
            </a: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include: Computer/Technology, Academics/Education, Accounting/Finance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descr="nb_image_9.png" id="332" name="Google Shape;33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062" y="1351925"/>
            <a:ext cx="4544544" cy="3011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